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322" r:id="rId5"/>
    <p:sldId id="299" r:id="rId6"/>
    <p:sldId id="298" r:id="rId7"/>
    <p:sldId id="329" r:id="rId8"/>
    <p:sldId id="321" r:id="rId9"/>
    <p:sldId id="304" r:id="rId10"/>
    <p:sldId id="303" r:id="rId11"/>
    <p:sldId id="330" r:id="rId12"/>
    <p:sldId id="307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7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tags" Target="../tags/tag26.xml"/><Relationship Id="rId6" Type="http://schemas.openxmlformats.org/officeDocument/2006/relationships/image" Target="../media/image21.png"/><Relationship Id="rId5" Type="http://schemas.openxmlformats.org/officeDocument/2006/relationships/tags" Target="../tags/tag25.xml"/><Relationship Id="rId4" Type="http://schemas.openxmlformats.org/officeDocument/2006/relationships/image" Target="../media/image20.png"/><Relationship Id="rId3" Type="http://schemas.openxmlformats.org/officeDocument/2006/relationships/tags" Target="../tags/tag24.xml"/><Relationship Id="rId2" Type="http://schemas.openxmlformats.org/officeDocument/2006/relationships/image" Target="../media/image19.png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tags" Target="../tags/tag6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tags" Target="../tags/tag10.xml"/><Relationship Id="rId4" Type="http://schemas.openxmlformats.org/officeDocument/2006/relationships/image" Target="../media/image9.png"/><Relationship Id="rId3" Type="http://schemas.openxmlformats.org/officeDocument/2006/relationships/tags" Target="../tags/tag9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4.xml"/><Relationship Id="rId2" Type="http://schemas.openxmlformats.org/officeDocument/2006/relationships/image" Target="../media/image13.png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tags" Target="../tags/tag18.xml"/><Relationship Id="rId6" Type="http://schemas.openxmlformats.org/officeDocument/2006/relationships/image" Target="../media/image17.png"/><Relationship Id="rId5" Type="http://schemas.openxmlformats.org/officeDocument/2006/relationships/tags" Target="../tags/tag17.xml"/><Relationship Id="rId4" Type="http://schemas.openxmlformats.org/officeDocument/2006/relationships/image" Target="../media/image16.png"/><Relationship Id="rId3" Type="http://schemas.openxmlformats.org/officeDocument/2006/relationships/tags" Target="../tags/tag1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tags" Target="../tags/tag22.xml"/><Relationship Id="rId6" Type="http://schemas.openxmlformats.org/officeDocument/2006/relationships/image" Target="../media/image21.png"/><Relationship Id="rId5" Type="http://schemas.openxmlformats.org/officeDocument/2006/relationships/tags" Target="../tags/tag21.xml"/><Relationship Id="rId4" Type="http://schemas.openxmlformats.org/officeDocument/2006/relationships/image" Target="../media/image20.png"/><Relationship Id="rId3" Type="http://schemas.openxmlformats.org/officeDocument/2006/relationships/tags" Target="../tags/tag20.xml"/><Relationship Id="rId2" Type="http://schemas.openxmlformats.org/officeDocument/2006/relationships/image" Target="../media/image19.png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zh-CN" altLang="en-US" dirty="0"/>
              <a:t>十四次作业讲评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谷东润</a:t>
            </a:r>
            <a:endParaRPr kumimoji="1" lang="en-US" altLang="zh-CN" dirty="0"/>
          </a:p>
          <a:p>
            <a:r>
              <a:rPr kumimoji="1" lang="en-US" altLang="zh-CN" dirty="0"/>
              <a:t>2023.4.27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1.3Hough</a:t>
            </a:r>
            <a:r>
              <a:rPr kumimoji="1" lang="zh-CN" altLang="en-US" dirty="0"/>
              <a:t>变换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650" y="1496695"/>
            <a:ext cx="4004310" cy="2472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59960" y="454660"/>
            <a:ext cx="3786505" cy="2520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46465" y="507365"/>
            <a:ext cx="3599815" cy="2468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09205" y="3293110"/>
            <a:ext cx="4395470" cy="3067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9795" y="4257040"/>
            <a:ext cx="6187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HoughLines()</a:t>
            </a:r>
            <a:endParaRPr lang="zh-CN" altLang="en-US"/>
          </a:p>
          <a:p>
            <a:r>
              <a:rPr lang="zh-CN" altLang="en-US"/>
              <a:t>返回一组(rho, theta)列表。rho以像素为单位测量，并且theta以弧度为单位。第一个参数，输入图像应该是一个二值图像，所以在应用霍夫变换之前应用阈值或使用精明的边缘检测。第二个和第三个参数分别是rho 和theta的精度。第四个参数是阈值，这意味着它应该被视为一条线的最低投票数。请记住，投票数取决于线上的点数。所以它可能代表了应该检测的最小线长。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2424"/>
            <a:ext cx="10515600" cy="4351338"/>
          </a:xfrm>
        </p:spPr>
        <p:txBody>
          <a:bodyPr>
            <a:normAutofit lnSpcReduction="10000"/>
          </a:bodyPr>
          <a:lstStyle/>
          <a:p>
            <a:pPr fontAlgn="auto">
              <a:lnSpc>
                <a:spcPct val="120000"/>
              </a:lnSpc>
            </a:pPr>
            <a:r>
              <a:rPr kumimoji="1" lang="zh-CN" altLang="en-US" dirty="0"/>
              <a:t>大家在调参的时候一定不要盲目乱试，应当先通过查文档搞清楚各个参数的含义然后再调参，</a:t>
            </a:r>
            <a:r>
              <a:rPr kumimoji="1" lang="zh-CN" altLang="en-US" dirty="0"/>
              <a:t>并试着在调参过程中发现</a:t>
            </a:r>
            <a:r>
              <a:rPr kumimoji="1" lang="zh-CN" altLang="en-US" dirty="0"/>
              <a:t>规律</a:t>
            </a:r>
            <a:endParaRPr kumimoji="1" lang="zh-CN" altLang="en-US" dirty="0"/>
          </a:p>
          <a:p>
            <a:pPr fontAlgn="auto">
              <a:lnSpc>
                <a:spcPct val="120000"/>
              </a:lnSpc>
            </a:pPr>
            <a:r>
              <a:rPr kumimoji="1" lang="zh-CN" altLang="en-US" dirty="0"/>
              <a:t>许多封装好的函数往往设置了许多默认参数，建议在调用函数时将没有显式写出的参数的含义也了解清楚，虽然</a:t>
            </a:r>
            <a:r>
              <a:rPr kumimoji="1" lang="en-US" altLang="zh-CN" dirty="0"/>
              <a:t>“</a:t>
            </a:r>
            <a:r>
              <a:rPr kumimoji="1" lang="zh-CN" altLang="en-US" dirty="0"/>
              <a:t>调包</a:t>
            </a:r>
            <a:r>
              <a:rPr kumimoji="1" lang="en-US" altLang="zh-CN" dirty="0"/>
              <a:t>”</a:t>
            </a:r>
            <a:r>
              <a:rPr kumimoji="1" lang="zh-CN" altLang="en-US" dirty="0"/>
              <a:t>看起来是一个黑盒的过程，但是作为学习者而言，应当尽可能多了解其中</a:t>
            </a:r>
            <a:r>
              <a:rPr kumimoji="1" lang="zh-CN" altLang="en-US" dirty="0"/>
              <a:t>原理</a:t>
            </a:r>
            <a:endParaRPr kumimoji="1" lang="zh-CN" altLang="en-US" dirty="0"/>
          </a:p>
          <a:p>
            <a:pPr fontAlgn="auto">
              <a:lnSpc>
                <a:spcPct val="120000"/>
              </a:lnSpc>
            </a:pPr>
            <a:r>
              <a:rPr kumimoji="1" lang="zh-CN" altLang="en-US" dirty="0"/>
              <a:t>图像的预处理很重要，这对代码基本功有一定的要求</a:t>
            </a:r>
            <a:endParaRPr kumimoji="1" lang="en-US" altLang="zh-CN" dirty="0"/>
          </a:p>
          <a:p>
            <a:pPr fontAlgn="auto">
              <a:lnSpc>
                <a:spcPct val="120000"/>
              </a:lnSpc>
            </a:pPr>
            <a:r>
              <a:rPr kumimoji="1" lang="zh-CN" altLang="en-US" dirty="0"/>
              <a:t>享受你的</a:t>
            </a:r>
            <a:r>
              <a:rPr kumimoji="1" lang="zh-CN" altLang="en-US" dirty="0"/>
              <a:t>五一假期吧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0.1</a:t>
            </a:r>
            <a:r>
              <a:rPr kumimoji="1" lang="zh-CN" altLang="en-US" dirty="0"/>
              <a:t>人脸识别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605" y="1557020"/>
            <a:ext cx="6206490" cy="3634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39430" y="38735"/>
            <a:ext cx="4052570" cy="3605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52080" y="3753485"/>
            <a:ext cx="4363085" cy="30219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0.2 HSV</a:t>
            </a:r>
            <a:r>
              <a:rPr kumimoji="1" lang="zh-CN" altLang="en-US" dirty="0"/>
              <a:t>分解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691005"/>
            <a:ext cx="4201160" cy="3891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56075" y="1691005"/>
            <a:ext cx="4039235" cy="3767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39100" y="1739900"/>
            <a:ext cx="4088130" cy="3784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</a:t>
            </a:r>
            <a:r>
              <a:rPr kumimoji="1" lang="zh-CN" altLang="en-US" dirty="0"/>
              <a:t> 通过聚类，提取图像的</a:t>
            </a:r>
            <a:r>
              <a:rPr kumimoji="1" lang="zh-CN" altLang="en-US" dirty="0"/>
              <a:t>主色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1965" y="1772285"/>
            <a:ext cx="4213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KMeans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7185" y="2376170"/>
            <a:ext cx="9265920" cy="4084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通过聚类，提取图像的</a:t>
            </a:r>
            <a:r>
              <a:rPr kumimoji="1" lang="zh-CN" altLang="en-US" dirty="0"/>
              <a:t>主色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170" y="1850390"/>
            <a:ext cx="5871845" cy="2336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40458" r="34461"/>
          <a:stretch>
            <a:fillRect/>
          </a:stretch>
        </p:blipFill>
        <p:spPr>
          <a:xfrm>
            <a:off x="6096000" y="2021840"/>
            <a:ext cx="6237605" cy="38468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4678045"/>
            <a:ext cx="5987415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通过聚类，提取图像的</a:t>
            </a:r>
            <a:r>
              <a:rPr kumimoji="1" lang="zh-CN" altLang="en-US" dirty="0"/>
              <a:t>主色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40458" r="34461"/>
          <a:stretch>
            <a:fillRect/>
          </a:stretch>
        </p:blipFill>
        <p:spPr>
          <a:xfrm>
            <a:off x="6096000" y="2021840"/>
            <a:ext cx="6237605" cy="3846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203450"/>
            <a:ext cx="4782185" cy="2221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" y="5361305"/>
            <a:ext cx="4984750" cy="6324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5020" y="1625600"/>
            <a:ext cx="410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孙昊</a:t>
            </a:r>
            <a:r>
              <a:rPr lang="en-US" altLang="zh-CN"/>
              <a:t>_1900013073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752475" y="4906010"/>
            <a:ext cx="410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吴宇轩</a:t>
            </a:r>
            <a:r>
              <a:rPr lang="en-US" altLang="zh-CN"/>
              <a:t>_1900017722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通过聚类，提取图像的</a:t>
            </a:r>
            <a:r>
              <a:rPr kumimoji="1" lang="zh-CN" altLang="en-US" dirty="0"/>
              <a:t>主色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680" y="1819910"/>
            <a:ext cx="6491605" cy="2392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17765" y="1385570"/>
            <a:ext cx="4549775" cy="54006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1335" y="4505325"/>
            <a:ext cx="6586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由于</a:t>
            </a:r>
            <a:r>
              <a:rPr lang="en-US" altLang="zh-CN"/>
              <a:t>cv2</a:t>
            </a:r>
            <a:r>
              <a:rPr lang="zh-CN" altLang="en-US"/>
              <a:t>版本差异，每个聚类的数量会有略微差异，不过颜色中心基本就是这五种颜色，对应深棕色裤子，浅白色墙壁，蓝色墙纸，黄棕色地板，黑色</a:t>
            </a:r>
            <a:r>
              <a:rPr lang="zh-CN" altLang="en-US"/>
              <a:t>上衣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前景背景</a:t>
            </a:r>
            <a:r>
              <a:rPr kumimoji="1" lang="zh-CN" altLang="en-US" dirty="0"/>
              <a:t>分割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3070" y="1428750"/>
            <a:ext cx="6431280" cy="253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78675" y="365125"/>
            <a:ext cx="4674235" cy="2940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66415"/>
          <a:stretch>
            <a:fillRect/>
          </a:stretch>
        </p:blipFill>
        <p:spPr>
          <a:xfrm>
            <a:off x="433070" y="4034790"/>
            <a:ext cx="6437630" cy="1941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78675" y="3611880"/>
            <a:ext cx="4674235" cy="2900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1.3Hough</a:t>
            </a:r>
            <a:r>
              <a:rPr kumimoji="1" lang="zh-CN" altLang="en-US" dirty="0"/>
              <a:t>变换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650" y="1496695"/>
            <a:ext cx="4004310" cy="2472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59960" y="454660"/>
            <a:ext cx="3786505" cy="2520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46465" y="507365"/>
            <a:ext cx="3599815" cy="2468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09205" y="3293110"/>
            <a:ext cx="4395470" cy="3067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9795" y="4123055"/>
            <a:ext cx="61874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Canny()</a:t>
            </a:r>
            <a:endParaRPr lang="zh-CN" altLang="en-US"/>
          </a:p>
          <a:p>
            <a:r>
              <a:rPr lang="zh-CN" altLang="en-US"/>
              <a:t>image - 要进行边缘检测的图像，一般是灰度图像。</a:t>
            </a:r>
            <a:endParaRPr lang="zh-CN" altLang="en-US"/>
          </a:p>
          <a:p>
            <a:r>
              <a:rPr lang="zh-CN" altLang="en-US"/>
              <a:t>threshold1 - 滞后阈值。这是第一个阈值，如果一个像素的梯度大于它，就将其认为是边缘。</a:t>
            </a:r>
            <a:endParaRPr lang="zh-CN" altLang="en-US"/>
          </a:p>
          <a:p>
            <a:r>
              <a:rPr lang="zh-CN" altLang="en-US"/>
              <a:t>threshold2 - 主阈值。这是第二个阈值，如果一个像素的梯度大于它并且与第一个阈值相连，则将其认为是边缘</a:t>
            </a:r>
            <a:endParaRPr lang="zh-CN" altLang="en-US"/>
          </a:p>
          <a:p>
            <a:r>
              <a:rPr lang="zh-CN" altLang="en-US"/>
              <a:t>apertureSize - Sobel算子的大小，默认值为3。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Sobel算子利用局部差分寻找边缘，计算所得的是一个梯度的近似值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PP_MARK_KEY" val="8198942a-691d-4986-a856-7bb8d9b89a20"/>
  <p:tag name="COMMONDATA" val="eyJoZGlkIjoiODM2ZWE1YzE4ODAxNjNiMGE4YzZiOTZiNmM2NWIxNW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</Words>
  <Application>WPS 演示</Application>
  <PresentationFormat>宽屏</PresentationFormat>
  <Paragraphs>49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 2013 - 2022</vt:lpstr>
      <vt:lpstr>第十四次作业讲评</vt:lpstr>
      <vt:lpstr>0.1</vt:lpstr>
      <vt:lpstr>0.2 HSV分解</vt:lpstr>
      <vt:lpstr>1.1 通过聚类，提取图像的主色</vt:lpstr>
      <vt:lpstr>1.1 通过聚类，提取图像的主色</vt:lpstr>
      <vt:lpstr>1.1 通过聚类，提取图像的主色</vt:lpstr>
      <vt:lpstr>1.1 通过聚类，提取图像的主色</vt:lpstr>
      <vt:lpstr>1.2前景背景分割</vt:lpstr>
      <vt:lpstr>1.3Hough变换</vt:lpstr>
      <vt:lpstr>1.3Hough变换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一飞 李</dc:creator>
  <cp:lastModifiedBy>尘影</cp:lastModifiedBy>
  <cp:revision>33</cp:revision>
  <dcterms:created xsi:type="dcterms:W3CDTF">2023-02-26T06:06:00Z</dcterms:created>
  <dcterms:modified xsi:type="dcterms:W3CDTF">2023-04-27T04:34:38Z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A63851453793416B95856C52218E1A4C</vt:lpwstr>
  </property>
  <property fmtid="{D5CDD505-2E9C-101B-9397-08002B2CF9AE}" pid="3" name="KSOProductBuildVer">
    <vt:lpwstr>2052-11.1.0.14036</vt:lpwstr>
  </property>
</Properties>
</file>